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29"/>
  </p:notesMasterIdLst>
  <p:handoutMasterIdLst>
    <p:handoutMasterId r:id="rId30"/>
  </p:handoutMasterIdLst>
  <p:sldIdLst>
    <p:sldId id="257" r:id="rId5"/>
    <p:sldId id="371" r:id="rId6"/>
    <p:sldId id="372" r:id="rId7"/>
    <p:sldId id="267" r:id="rId8"/>
    <p:sldId id="374" r:id="rId9"/>
    <p:sldId id="375" r:id="rId10"/>
    <p:sldId id="376" r:id="rId11"/>
    <p:sldId id="377" r:id="rId12"/>
    <p:sldId id="378" r:id="rId13"/>
    <p:sldId id="370" r:id="rId14"/>
    <p:sldId id="382" r:id="rId15"/>
    <p:sldId id="385" r:id="rId16"/>
    <p:sldId id="386" r:id="rId17"/>
    <p:sldId id="383" r:id="rId18"/>
    <p:sldId id="384" r:id="rId19"/>
    <p:sldId id="387" r:id="rId20"/>
    <p:sldId id="388" r:id="rId21"/>
    <p:sldId id="389" r:id="rId22"/>
    <p:sldId id="390" r:id="rId23"/>
    <p:sldId id="391" r:id="rId24"/>
    <p:sldId id="392" r:id="rId25"/>
    <p:sldId id="393" r:id="rId26"/>
    <p:sldId id="394" r:id="rId27"/>
    <p:sldId id="395" r:id="rId28"/>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8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4645" autoAdjust="0"/>
  </p:normalViewPr>
  <p:slideViewPr>
    <p:cSldViewPr>
      <p:cViewPr>
        <p:scale>
          <a:sx n="102" d="100"/>
          <a:sy n="102" d="100"/>
        </p:scale>
        <p:origin x="7224" y="21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8A4CAEBE-5B9F-4ABC-9077-76D8CB08088C}" type="datetimeFigureOut">
              <a:rPr lang="en-US" smtClean="0"/>
              <a:pPr/>
              <a:t>4/21/2025</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4117CC42-CA6C-4102-ADC5-D5D27D307EB9}" type="slidenum">
              <a:rPr lang="en-US" smtClean="0"/>
              <a:pPr/>
              <a:t>‹#›</a:t>
            </a:fld>
            <a:endParaRPr lang="en-US" dirty="0"/>
          </a:p>
        </p:txBody>
      </p:sp>
    </p:spTree>
    <p:extLst>
      <p:ext uri="{BB962C8B-B14F-4D97-AF65-F5344CB8AC3E}">
        <p14:creationId xmlns:p14="http://schemas.microsoft.com/office/powerpoint/2010/main" val="2168270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7" y="1"/>
            <a:ext cx="2972421" cy="466725"/>
          </a:xfrm>
          <a:prstGeom prst="rect">
            <a:avLst/>
          </a:prstGeom>
        </p:spPr>
        <p:txBody>
          <a:bodyPr vert="horz" lIns="91440" tIns="45720" rIns="91440" bIns="45720" rtlCol="0"/>
          <a:lstStyle>
            <a:lvl1pPr algn="r">
              <a:defRPr sz="1200"/>
            </a:lvl1pPr>
          </a:lstStyle>
          <a:p>
            <a:fld id="{DFB56BBF-23A5-45CD-9897-067B99A6CFB9}" type="datetimeFigureOut">
              <a:rPr lang="en-US" smtClean="0"/>
              <a:t>4/21/2025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73576"/>
            <a:ext cx="5485158"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7" y="8829676"/>
            <a:ext cx="2972421" cy="466725"/>
          </a:xfrm>
          <a:prstGeom prst="rect">
            <a:avLst/>
          </a:prstGeom>
        </p:spPr>
        <p:txBody>
          <a:bodyPr vert="horz" lIns="91440" tIns="45720" rIns="91440" bIns="45720" rtlCol="0" anchor="b"/>
          <a:lstStyle>
            <a:lvl1pPr algn="r">
              <a:defRPr sz="1200"/>
            </a:lvl1pPr>
          </a:lstStyle>
          <a:p>
            <a:fld id="{5149C43B-6A38-4737-BD5A-FA6319FEAEDE}" type="slidenum">
              <a:rPr lang="en-US" smtClean="0"/>
              <a:t>‹#›</a:t>
            </a:fld>
            <a:endParaRPr lang="en-US"/>
          </a:p>
        </p:txBody>
      </p:sp>
    </p:spTree>
    <p:extLst>
      <p:ext uri="{BB962C8B-B14F-4D97-AF65-F5344CB8AC3E}">
        <p14:creationId xmlns:p14="http://schemas.microsoft.com/office/powerpoint/2010/main" val="210252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pPr>
              <a:defRPr/>
            </a:pPr>
            <a:fld id="{AD4182AC-9053-4EFD-BCB8-3A9859D79F64}" type="datetime1">
              <a:rPr lang="en-US" smtClean="0"/>
              <a:pPr>
                <a:defRPr/>
              </a:pPr>
              <a:t>4/21/2025</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pPr>
              <a:defRPr/>
            </a:pPr>
            <a:fld id="{A62D4A69-9015-4A72-830E-FFC0389A61DA}" type="slidenum">
              <a:rPr lang="en-US" smtClean="0"/>
              <a:pPr>
                <a:defRPr/>
              </a:pPr>
              <a:t>‹#›</a:t>
            </a:fld>
            <a:endParaRPr lang="en-US" dirty="0"/>
          </a:p>
        </p:txBody>
      </p:sp>
      <p:pic>
        <p:nvPicPr>
          <p:cNvPr id="9" name="Picture 8" descr="A picture containing logo&#10;&#10;Description automatically generated">
            <a:extLst>
              <a:ext uri="{FF2B5EF4-FFF2-40B4-BE49-F238E27FC236}">
                <a16:creationId xmlns:a16="http://schemas.microsoft.com/office/drawing/2014/main" id="{F9C68CED-4543-4A4E-A5BB-A115AA58F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4608" y="819150"/>
            <a:ext cx="2852945" cy="1098628"/>
          </a:xfrm>
          <a:prstGeom prst="rect">
            <a:avLst/>
          </a:prstGeom>
        </p:spPr>
      </p:pic>
    </p:spTree>
    <p:extLst>
      <p:ext uri="{BB962C8B-B14F-4D97-AF65-F5344CB8AC3E}">
        <p14:creationId xmlns:p14="http://schemas.microsoft.com/office/powerpoint/2010/main" val="17473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dirty="0"/>
              <a:t>Click to edit Master title style</a:t>
            </a:r>
          </a:p>
        </p:txBody>
      </p:sp>
      <p:sp>
        <p:nvSpPr>
          <p:cNvPr id="3" name="Content Placeholder 2"/>
          <p:cNvSpPr>
            <a:spLocks noGrp="1"/>
          </p:cNvSpPr>
          <p:nvPr>
            <p:ph idx="1"/>
          </p:nvPr>
        </p:nvSpPr>
        <p:spPr>
          <a:xfrm>
            <a:off x="435895" y="1635373"/>
            <a:ext cx="8272211" cy="2758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2CBF89C2-51DE-4F14-B074-2FFFB96289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4273719"/>
            <a:ext cx="1359694" cy="526881"/>
          </a:xfrm>
          <a:prstGeom prst="rect">
            <a:avLst/>
          </a:prstGeom>
        </p:spPr>
      </p:pic>
    </p:spTree>
    <p:extLst>
      <p:ext uri="{BB962C8B-B14F-4D97-AF65-F5344CB8AC3E}">
        <p14:creationId xmlns:p14="http://schemas.microsoft.com/office/powerpoint/2010/main" val="252549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863" y="342899"/>
            <a:ext cx="8272211" cy="781051"/>
          </a:xfrm>
        </p:spPr>
        <p:txBody>
          <a:bodyPr anchor="b">
            <a:normAutofit/>
          </a:bodyPr>
          <a:lstStyle>
            <a:lvl1pPr algn="l">
              <a:defRPr sz="3200" b="1"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35895" y="1428751"/>
            <a:ext cx="8272211" cy="2427730"/>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0D00D515-1502-4394-A3FA-C66AC9987A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4273719"/>
            <a:ext cx="1359694" cy="526881"/>
          </a:xfrm>
          <a:prstGeom prst="rect">
            <a:avLst/>
          </a:prstGeom>
        </p:spPr>
      </p:pic>
    </p:spTree>
    <p:extLst>
      <p:ext uri="{BB962C8B-B14F-4D97-AF65-F5344CB8AC3E}">
        <p14:creationId xmlns:p14="http://schemas.microsoft.com/office/powerpoint/2010/main" val="336945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069D4D-7605-4D10-BD88-3011E85F1373}"/>
              </a:ext>
            </a:extLst>
          </p:cNvPr>
          <p:cNvSpPr>
            <a:spLocks noGrp="1"/>
          </p:cNvSpPr>
          <p:nvPr>
            <p:ph type="title"/>
          </p:nvPr>
        </p:nvSpPr>
        <p:spPr>
          <a:xfrm>
            <a:off x="335863" y="342899"/>
            <a:ext cx="8272211" cy="781051"/>
          </a:xfrm>
        </p:spPr>
        <p:txBody>
          <a:bodyPr anchor="b">
            <a:normAutofit/>
          </a:bodyPr>
          <a:lstStyle>
            <a:lvl1pPr algn="l">
              <a:defRPr sz="3200" b="1" cap="all">
                <a:solidFill>
                  <a:schemeClr val="accent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FF11861-D6CC-42FE-BF02-C93B1F03944A}"/>
              </a:ext>
            </a:extLst>
          </p:cNvPr>
          <p:cNvSpPr>
            <a:spLocks noGrp="1"/>
          </p:cNvSpPr>
          <p:nvPr>
            <p:ph type="body" idx="1"/>
          </p:nvPr>
        </p:nvSpPr>
        <p:spPr>
          <a:xfrm>
            <a:off x="435895" y="1428751"/>
            <a:ext cx="8272211" cy="2427730"/>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pic>
        <p:nvPicPr>
          <p:cNvPr id="11" name="Picture 10">
            <a:extLst>
              <a:ext uri="{FF2B5EF4-FFF2-40B4-BE49-F238E27FC236}">
                <a16:creationId xmlns:a16="http://schemas.microsoft.com/office/drawing/2014/main" id="{EBD8A367-0359-4566-BF5B-40AEB8CFDA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800" y="4273719"/>
            <a:ext cx="1359694" cy="526881"/>
          </a:xfrm>
          <a:prstGeom prst="rect">
            <a:avLst/>
          </a:prstGeom>
        </p:spPr>
      </p:pic>
    </p:spTree>
    <p:extLst>
      <p:ext uri="{BB962C8B-B14F-4D97-AF65-F5344CB8AC3E}">
        <p14:creationId xmlns:p14="http://schemas.microsoft.com/office/powerpoint/2010/main" val="1419997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a:defRPr/>
            </a:pPr>
            <a:fld id="{AD4182AC-9053-4EFD-BCB8-3A9859D79F64}" type="datetime1">
              <a:rPr lang="en-US" smtClean="0"/>
              <a:pPr>
                <a:defRPr/>
              </a:pPr>
              <a:t>4/21/2025</a:t>
            </a:fld>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a:defRPr/>
            </a:pPr>
            <a:endParaRPr lang="en-US" dirty="0"/>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a:defRPr/>
            </a:pPr>
            <a:fld id="{A62D4A69-9015-4A72-830E-FFC0389A61DA}" type="slidenum">
              <a:rPr lang="en-US" smtClean="0"/>
              <a:pPr>
                <a:defRPr/>
              </a:pPr>
              <a:t>‹#›</a:t>
            </a:fld>
            <a:endParaRPr lang="en-US" dirty="0"/>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398104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2" r:id="rId4"/>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cityofames.org/government/departments-divisions-i-z/public-works/gis/public-works-utility-information" TargetMode="External"/><Relationship Id="rId2" Type="http://schemas.openxmlformats.org/officeDocument/2006/relationships/hyperlink" Target="https://ames.ia.roway.n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ityofames.org/government/departments-divisions-i-z/public-works/right-of-way-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809750"/>
            <a:ext cx="8382000" cy="1371600"/>
          </a:xfrm>
        </p:spPr>
        <p:txBody>
          <a:bodyPr/>
          <a:lstStyle/>
          <a:p>
            <a:pPr algn="l"/>
            <a:r>
              <a:rPr lang="en-US" sz="2800" dirty="0">
                <a:solidFill>
                  <a:srgbClr val="03180D"/>
                </a:solidFill>
              </a:rPr>
              <a:t>Right of way users meeting 2025</a:t>
            </a:r>
          </a:p>
        </p:txBody>
      </p:sp>
      <p:sp>
        <p:nvSpPr>
          <p:cNvPr id="8" name="Subtitle 7"/>
          <p:cNvSpPr>
            <a:spLocks noGrp="1"/>
          </p:cNvSpPr>
          <p:nvPr>
            <p:ph type="subTitle" idx="1"/>
          </p:nvPr>
        </p:nvSpPr>
        <p:spPr>
          <a:xfrm>
            <a:off x="533400" y="4095750"/>
            <a:ext cx="3810000" cy="990600"/>
          </a:xfrm>
        </p:spPr>
        <p:txBody>
          <a:bodyPr>
            <a:normAutofit/>
          </a:bodyPr>
          <a:lstStyle/>
          <a:p>
            <a:r>
              <a:rPr lang="en-US" sz="2400" dirty="0">
                <a:solidFill>
                  <a:schemeClr val="accent1"/>
                </a:solidFill>
              </a:rPr>
              <a:t>April 2025</a:t>
            </a:r>
            <a:endParaRPr lang="en-US" dirty="0">
              <a:solidFill>
                <a:schemeClr val="accent1"/>
              </a:solidFill>
            </a:endParaRPr>
          </a:p>
          <a:p>
            <a:endParaRPr lang="en-US"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33DE-238E-4096-8301-374E5FB95D63}"/>
              </a:ext>
            </a:extLst>
          </p:cNvPr>
          <p:cNvSpPr>
            <a:spLocks noGrp="1"/>
          </p:cNvSpPr>
          <p:nvPr>
            <p:ph type="title"/>
          </p:nvPr>
        </p:nvSpPr>
        <p:spPr/>
        <p:txBody>
          <a:bodyPr>
            <a:normAutofit/>
          </a:bodyPr>
          <a:lstStyle/>
          <a:p>
            <a:r>
              <a:rPr lang="en-US" sz="4000" dirty="0"/>
              <a:t>Examples</a:t>
            </a:r>
          </a:p>
        </p:txBody>
      </p:sp>
      <p:pic>
        <p:nvPicPr>
          <p:cNvPr id="8" name="Picture 7" descr="A picture containing grass, outdoor, ground, sidewalk&#10;&#10;Description automatically generated">
            <a:extLst>
              <a:ext uri="{FF2B5EF4-FFF2-40B4-BE49-F238E27FC236}">
                <a16:creationId xmlns:a16="http://schemas.microsoft.com/office/drawing/2014/main" id="{4F704941-3050-6125-B7C0-E660FBAB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388655"/>
            <a:ext cx="2263545" cy="3405435"/>
          </a:xfrm>
          <a:prstGeom prst="rect">
            <a:avLst/>
          </a:prstGeom>
        </p:spPr>
      </p:pic>
      <p:pic>
        <p:nvPicPr>
          <p:cNvPr id="9" name="Picture 8" descr="A picture containing text, outdoor, stone">
            <a:extLst>
              <a:ext uri="{FF2B5EF4-FFF2-40B4-BE49-F238E27FC236}">
                <a16:creationId xmlns:a16="http://schemas.microsoft.com/office/drawing/2014/main" id="{CAECB76A-862D-208E-FA59-9D52D85FC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05668" y="668210"/>
            <a:ext cx="1802601" cy="3933281"/>
          </a:xfrm>
          <a:prstGeom prst="rect">
            <a:avLst/>
          </a:prstGeom>
        </p:spPr>
      </p:pic>
    </p:spTree>
    <p:extLst>
      <p:ext uri="{BB962C8B-B14F-4D97-AF65-F5344CB8AC3E}">
        <p14:creationId xmlns:p14="http://schemas.microsoft.com/office/powerpoint/2010/main" val="159834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55657-C5BC-2599-9CB3-FFAB70F77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5366C-0E02-B5E5-7829-57264D93FB18}"/>
              </a:ext>
            </a:extLst>
          </p:cNvPr>
          <p:cNvSpPr>
            <a:spLocks noGrp="1"/>
          </p:cNvSpPr>
          <p:nvPr>
            <p:ph type="title"/>
          </p:nvPr>
        </p:nvSpPr>
        <p:spPr/>
        <p:txBody>
          <a:bodyPr>
            <a:normAutofit/>
          </a:bodyPr>
          <a:lstStyle/>
          <a:p>
            <a:r>
              <a:rPr lang="en-US" sz="4000" dirty="0"/>
              <a:t>Examples</a:t>
            </a:r>
          </a:p>
        </p:txBody>
      </p:sp>
      <p:pic>
        <p:nvPicPr>
          <p:cNvPr id="3" name="Content Placeholder 4" descr="A picture containing outdoor, ground, grass, green&#10;&#10;Description automatically generated">
            <a:extLst>
              <a:ext uri="{FF2B5EF4-FFF2-40B4-BE49-F238E27FC236}">
                <a16:creationId xmlns:a16="http://schemas.microsoft.com/office/drawing/2014/main" id="{0DC96116-4940-5B82-EF41-285B128878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31" r="4804" b="-2"/>
          <a:stretch/>
        </p:blipFill>
        <p:spPr>
          <a:xfrm>
            <a:off x="755248" y="1198709"/>
            <a:ext cx="2439141" cy="3643384"/>
          </a:xfrm>
          <a:prstGeom prst="rect">
            <a:avLst/>
          </a:prstGeom>
        </p:spPr>
      </p:pic>
      <p:pic>
        <p:nvPicPr>
          <p:cNvPr id="4" name="Picture 3" descr="A picture containing outdoor, plant">
            <a:extLst>
              <a:ext uri="{FF2B5EF4-FFF2-40B4-BE49-F238E27FC236}">
                <a16:creationId xmlns:a16="http://schemas.microsoft.com/office/drawing/2014/main" id="{585F3DC3-3CD2-6C87-A232-E4AC708C7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03624" y="456177"/>
            <a:ext cx="1939110" cy="4231146"/>
          </a:xfrm>
          <a:prstGeom prst="rect">
            <a:avLst/>
          </a:prstGeom>
        </p:spPr>
      </p:pic>
    </p:spTree>
    <p:extLst>
      <p:ext uri="{BB962C8B-B14F-4D97-AF65-F5344CB8AC3E}">
        <p14:creationId xmlns:p14="http://schemas.microsoft.com/office/powerpoint/2010/main" val="216842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258C-A3B3-034A-3793-B8E62BEB8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0742D-7369-D592-E363-9CCFB08B3180}"/>
              </a:ext>
            </a:extLst>
          </p:cNvPr>
          <p:cNvSpPr>
            <a:spLocks noGrp="1"/>
          </p:cNvSpPr>
          <p:nvPr>
            <p:ph type="title"/>
          </p:nvPr>
        </p:nvSpPr>
        <p:spPr/>
        <p:txBody>
          <a:bodyPr>
            <a:normAutofit/>
          </a:bodyPr>
          <a:lstStyle/>
          <a:p>
            <a:pPr algn="l"/>
            <a:r>
              <a:rPr lang="en-US" sz="4000" dirty="0"/>
              <a:t>ROW changes</a:t>
            </a:r>
          </a:p>
        </p:txBody>
      </p:sp>
      <p:sp>
        <p:nvSpPr>
          <p:cNvPr id="3" name="Subtitle 2">
            <a:extLst>
              <a:ext uri="{FF2B5EF4-FFF2-40B4-BE49-F238E27FC236}">
                <a16:creationId xmlns:a16="http://schemas.microsoft.com/office/drawing/2014/main" id="{8A67F6C9-458B-050C-4413-B05C9E9EFEC8}"/>
              </a:ext>
            </a:extLst>
          </p:cNvPr>
          <p:cNvSpPr>
            <a:spLocks noGrp="1"/>
          </p:cNvSpPr>
          <p:nvPr>
            <p:ph idx="1"/>
          </p:nvPr>
        </p:nvSpPr>
        <p:spPr>
          <a:xfrm>
            <a:off x="435895" y="1504951"/>
            <a:ext cx="7184105" cy="3505200"/>
          </a:xfrm>
        </p:spPr>
        <p:txBody>
          <a:bodyPr anchor="t">
            <a:noAutofit/>
          </a:bodyPr>
          <a:lstStyle/>
          <a:p>
            <a:pPr lvl="1"/>
            <a:r>
              <a:rPr lang="en-US" sz="1400" dirty="0"/>
              <a:t>Noel Steckelberg to replace Dean Sayre as ROW permit administrator.</a:t>
            </a:r>
          </a:p>
          <a:p>
            <a:pPr lvl="2"/>
            <a:r>
              <a:rPr lang="en-US" sz="1200" dirty="0"/>
              <a:t>Phone: 515-239-5436</a:t>
            </a:r>
          </a:p>
          <a:p>
            <a:pPr lvl="2"/>
            <a:r>
              <a:rPr lang="en-US" sz="1200" dirty="0"/>
              <a:t>Email: noel.steckelberg@cityofames.org</a:t>
            </a:r>
          </a:p>
          <a:p>
            <a:pPr lvl="1"/>
            <a:r>
              <a:rPr lang="en-US" sz="1400" dirty="0"/>
              <a:t>After permit approval, contact Scott Miller before </a:t>
            </a:r>
            <a:r>
              <a:rPr lang="en-US" sz="1400" b="1" dirty="0"/>
              <a:t>ANY WORK </a:t>
            </a:r>
            <a:r>
              <a:rPr lang="en-US" sz="1400" dirty="0"/>
              <a:t>is conducted within the ROW</a:t>
            </a:r>
          </a:p>
          <a:p>
            <a:pPr lvl="2"/>
            <a:r>
              <a:rPr lang="en-US" sz="1200" dirty="0"/>
              <a:t>Phone: 515-203-0793</a:t>
            </a:r>
          </a:p>
          <a:p>
            <a:pPr lvl="2"/>
            <a:r>
              <a:rPr lang="en-US" sz="1200" dirty="0"/>
              <a:t>Email: Scott.Miller@cityofames.org</a:t>
            </a:r>
          </a:p>
          <a:p>
            <a:pPr lvl="1"/>
            <a:r>
              <a:rPr lang="en-US" sz="1550" dirty="0"/>
              <a:t>Lack of communication prior to starting work may result in a fine </a:t>
            </a:r>
          </a:p>
          <a:p>
            <a:pPr lvl="2"/>
            <a:r>
              <a:rPr lang="en-US" sz="1200" dirty="0"/>
              <a:t>$500 for the first offense</a:t>
            </a:r>
          </a:p>
          <a:p>
            <a:pPr lvl="2"/>
            <a:r>
              <a:rPr lang="en-US" sz="1200" dirty="0"/>
              <a:t>$750 for the second offense</a:t>
            </a:r>
          </a:p>
          <a:p>
            <a:pPr lvl="2"/>
            <a:r>
              <a:rPr lang="en-US" sz="1200" dirty="0"/>
              <a:t>Third offense results in the company/individual that submitted the permit not being allowed to submit any new ROW permits and any other current, open permits being revoked. </a:t>
            </a:r>
          </a:p>
          <a:p>
            <a:pPr lvl="1"/>
            <a:endParaRPr lang="en-US" sz="1400" dirty="0"/>
          </a:p>
        </p:txBody>
      </p:sp>
    </p:spTree>
    <p:extLst>
      <p:ext uri="{BB962C8B-B14F-4D97-AF65-F5344CB8AC3E}">
        <p14:creationId xmlns:p14="http://schemas.microsoft.com/office/powerpoint/2010/main" val="292585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77F24-2B6C-AD1C-F5A5-9711F5618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E8EC1-2ADC-3BC3-1A43-D5ECB8CD7AAE}"/>
              </a:ext>
            </a:extLst>
          </p:cNvPr>
          <p:cNvSpPr>
            <a:spLocks noGrp="1"/>
          </p:cNvSpPr>
          <p:nvPr>
            <p:ph type="title"/>
          </p:nvPr>
        </p:nvSpPr>
        <p:spPr/>
        <p:txBody>
          <a:bodyPr>
            <a:normAutofit/>
          </a:bodyPr>
          <a:lstStyle/>
          <a:p>
            <a:pPr algn="l"/>
            <a:r>
              <a:rPr lang="en-US" sz="4000" dirty="0"/>
              <a:t>ROW changes</a:t>
            </a:r>
          </a:p>
        </p:txBody>
      </p:sp>
      <p:sp>
        <p:nvSpPr>
          <p:cNvPr id="3" name="Subtitle 2">
            <a:extLst>
              <a:ext uri="{FF2B5EF4-FFF2-40B4-BE49-F238E27FC236}">
                <a16:creationId xmlns:a16="http://schemas.microsoft.com/office/drawing/2014/main" id="{CA31BEAA-DF82-BC7C-FB6C-57E08C79ADBF}"/>
              </a:ext>
            </a:extLst>
          </p:cNvPr>
          <p:cNvSpPr>
            <a:spLocks noGrp="1"/>
          </p:cNvSpPr>
          <p:nvPr>
            <p:ph idx="1"/>
          </p:nvPr>
        </p:nvSpPr>
        <p:spPr>
          <a:xfrm>
            <a:off x="435895" y="1504951"/>
            <a:ext cx="7184105" cy="3505200"/>
          </a:xfrm>
        </p:spPr>
        <p:txBody>
          <a:bodyPr anchor="t">
            <a:noAutofit/>
          </a:bodyPr>
          <a:lstStyle/>
          <a:p>
            <a:pPr lvl="1"/>
            <a:r>
              <a:rPr lang="en-US" sz="1400" dirty="0"/>
              <a:t>Door hangers are now required for public notification.</a:t>
            </a:r>
          </a:p>
          <a:p>
            <a:pPr lvl="1"/>
            <a:r>
              <a:rPr lang="en-US" sz="1400" dirty="0"/>
              <a:t>Information to include on door hanger:</a:t>
            </a:r>
          </a:p>
          <a:p>
            <a:pPr lvl="2"/>
            <a:r>
              <a:rPr lang="en-US" sz="1100" dirty="0"/>
              <a:t>Project Description</a:t>
            </a:r>
          </a:p>
          <a:p>
            <a:pPr lvl="2"/>
            <a:r>
              <a:rPr lang="en-US" sz="1100" dirty="0"/>
              <a:t>Roads/areas of project</a:t>
            </a:r>
          </a:p>
          <a:p>
            <a:pPr lvl="2"/>
            <a:r>
              <a:rPr lang="en-US" sz="1100" dirty="0"/>
              <a:t>ROW registrant contact information</a:t>
            </a:r>
          </a:p>
          <a:p>
            <a:pPr lvl="2"/>
            <a:r>
              <a:rPr lang="en-US" sz="1100" dirty="0"/>
              <a:t>Contractor contact information</a:t>
            </a:r>
          </a:p>
          <a:p>
            <a:pPr lvl="2"/>
            <a:r>
              <a:rPr lang="en-US" sz="1100" dirty="0"/>
              <a:t>Location of ROW or easement on properties</a:t>
            </a:r>
          </a:p>
          <a:p>
            <a:pPr lvl="1"/>
            <a:r>
              <a:rPr lang="en-US" sz="1400" dirty="0"/>
              <a:t>Other useful forms of notifications to also include:</a:t>
            </a:r>
          </a:p>
          <a:p>
            <a:pPr lvl="2"/>
            <a:r>
              <a:rPr lang="en-US" dirty="0"/>
              <a:t>HOA notification</a:t>
            </a:r>
          </a:p>
          <a:p>
            <a:pPr lvl="2"/>
            <a:r>
              <a:rPr lang="en-US" dirty="0"/>
              <a:t>Facebook</a:t>
            </a:r>
          </a:p>
          <a:p>
            <a:pPr lvl="2"/>
            <a:r>
              <a:rPr lang="en-US" dirty="0"/>
              <a:t>Instagram</a:t>
            </a:r>
          </a:p>
          <a:p>
            <a:pPr lvl="2"/>
            <a:endParaRPr lang="en-US" dirty="0"/>
          </a:p>
          <a:p>
            <a:pPr lvl="1"/>
            <a:endParaRPr lang="en-US" sz="1400" dirty="0"/>
          </a:p>
        </p:txBody>
      </p:sp>
    </p:spTree>
    <p:extLst>
      <p:ext uri="{BB962C8B-B14F-4D97-AF65-F5344CB8AC3E}">
        <p14:creationId xmlns:p14="http://schemas.microsoft.com/office/powerpoint/2010/main" val="1189172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F41F-0D55-1EFE-B402-D11153483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1C2FC-A330-28FA-E56F-E2591AA4950B}"/>
              </a:ext>
            </a:extLst>
          </p:cNvPr>
          <p:cNvSpPr>
            <a:spLocks noGrp="1"/>
          </p:cNvSpPr>
          <p:nvPr>
            <p:ph type="title"/>
          </p:nvPr>
        </p:nvSpPr>
        <p:spPr/>
        <p:txBody>
          <a:bodyPr anchor="b">
            <a:normAutofit/>
          </a:bodyPr>
          <a:lstStyle/>
          <a:p>
            <a:pPr algn="l"/>
            <a:r>
              <a:rPr lang="en-US" sz="2400" dirty="0"/>
              <a:t>City of Ames Operations &amp; Utility ROW Managers</a:t>
            </a:r>
          </a:p>
        </p:txBody>
      </p:sp>
      <p:sp>
        <p:nvSpPr>
          <p:cNvPr id="3" name="Subtitle 2">
            <a:extLst>
              <a:ext uri="{FF2B5EF4-FFF2-40B4-BE49-F238E27FC236}">
                <a16:creationId xmlns:a16="http://schemas.microsoft.com/office/drawing/2014/main" id="{BD2DA65B-4D22-19F9-D471-DAB2494E9D22}"/>
              </a:ext>
            </a:extLst>
          </p:cNvPr>
          <p:cNvSpPr>
            <a:spLocks noGrp="1"/>
          </p:cNvSpPr>
          <p:nvPr>
            <p:ph idx="1"/>
          </p:nvPr>
        </p:nvSpPr>
        <p:spPr>
          <a:xfrm>
            <a:off x="435895" y="1504951"/>
            <a:ext cx="8272211" cy="3505200"/>
          </a:xfrm>
        </p:spPr>
        <p:txBody>
          <a:bodyPr anchor="t">
            <a:noAutofit/>
          </a:bodyPr>
          <a:lstStyle/>
          <a:p>
            <a:pPr lvl="1"/>
            <a:r>
              <a:rPr lang="en-US" sz="1400" dirty="0"/>
              <a:t>Justin Clausen : Operations Manager</a:t>
            </a:r>
          </a:p>
          <a:p>
            <a:pPr lvl="1"/>
            <a:r>
              <a:rPr lang="en-US" sz="1400" dirty="0"/>
              <a:t>Mark Imhoff : Electric </a:t>
            </a:r>
          </a:p>
          <a:p>
            <a:pPr lvl="1"/>
            <a:r>
              <a:rPr lang="en-US" sz="1400" dirty="0"/>
              <a:t>Dale Weber/Kendel Miller : </a:t>
            </a:r>
          </a:p>
          <a:p>
            <a:pPr lvl="2"/>
            <a:r>
              <a:rPr lang="en-US" sz="1250" dirty="0"/>
              <a:t>Water and Sewer	</a:t>
            </a:r>
          </a:p>
          <a:p>
            <a:pPr lvl="1"/>
            <a:r>
              <a:rPr lang="en-US" sz="1400" dirty="0"/>
              <a:t>Dave Cole/Erick Hill</a:t>
            </a:r>
          </a:p>
          <a:p>
            <a:pPr lvl="2"/>
            <a:r>
              <a:rPr lang="en-US" sz="1250" dirty="0"/>
              <a:t>Streets and Storm Sewer</a:t>
            </a:r>
          </a:p>
          <a:p>
            <a:pPr lvl="1"/>
            <a:r>
              <a:rPr lang="en-US" sz="1400" dirty="0"/>
              <a:t>Public Works Inspectors</a:t>
            </a:r>
          </a:p>
          <a:p>
            <a:pPr lvl="2"/>
            <a:r>
              <a:rPr lang="en-US" sz="1250" dirty="0"/>
              <a:t>Scott Shepherd</a:t>
            </a:r>
          </a:p>
          <a:p>
            <a:pPr lvl="2"/>
            <a:r>
              <a:rPr lang="en-US" sz="1250" dirty="0"/>
              <a:t>Scott Miller</a:t>
            </a:r>
          </a:p>
          <a:p>
            <a:pPr lvl="2"/>
            <a:r>
              <a:rPr lang="en-US" sz="1250" dirty="0"/>
              <a:t>Jesus Campa</a:t>
            </a:r>
          </a:p>
          <a:p>
            <a:pPr lvl="2"/>
            <a:r>
              <a:rPr lang="en-US" sz="1250" dirty="0"/>
              <a:t>Jared  Beckman</a:t>
            </a:r>
          </a:p>
          <a:p>
            <a:pPr lvl="1"/>
            <a:endParaRPr lang="en-US" sz="1400" dirty="0"/>
          </a:p>
        </p:txBody>
      </p:sp>
    </p:spTree>
    <p:extLst>
      <p:ext uri="{BB962C8B-B14F-4D97-AF65-F5344CB8AC3E}">
        <p14:creationId xmlns:p14="http://schemas.microsoft.com/office/powerpoint/2010/main" val="1946990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295CC-B592-8E92-6586-049E00497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6C8BC-0DEA-0FE7-E467-31697BC0C4DF}"/>
              </a:ext>
            </a:extLst>
          </p:cNvPr>
          <p:cNvSpPr>
            <a:spLocks noGrp="1"/>
          </p:cNvSpPr>
          <p:nvPr>
            <p:ph type="title"/>
          </p:nvPr>
        </p:nvSpPr>
        <p:spPr/>
        <p:txBody>
          <a:bodyPr>
            <a:normAutofit/>
          </a:bodyPr>
          <a:lstStyle/>
          <a:p>
            <a:r>
              <a:rPr lang="en-US" sz="2400" dirty="0"/>
              <a:t>Skunk River Shared Use Path Expansion</a:t>
            </a:r>
          </a:p>
        </p:txBody>
      </p:sp>
      <p:pic>
        <p:nvPicPr>
          <p:cNvPr id="4" name="Picture 3">
            <a:extLst>
              <a:ext uri="{FF2B5EF4-FFF2-40B4-BE49-F238E27FC236}">
                <a16:creationId xmlns:a16="http://schemas.microsoft.com/office/drawing/2014/main" id="{9020532F-BCA6-E3FF-A0D4-4CE2C139C4D3}"/>
              </a:ext>
            </a:extLst>
          </p:cNvPr>
          <p:cNvPicPr>
            <a:picLocks noChangeAspect="1"/>
          </p:cNvPicPr>
          <p:nvPr/>
        </p:nvPicPr>
        <p:blipFill>
          <a:blip r:embed="rId2"/>
          <a:stretch>
            <a:fillRect/>
          </a:stretch>
        </p:blipFill>
        <p:spPr>
          <a:xfrm>
            <a:off x="892235" y="1428750"/>
            <a:ext cx="7159466" cy="2530126"/>
          </a:xfrm>
          <a:prstGeom prst="rect">
            <a:avLst/>
          </a:prstGeom>
          <a:ln w="19050">
            <a:solidFill>
              <a:schemeClr val="tx1"/>
            </a:solidFill>
          </a:ln>
        </p:spPr>
      </p:pic>
    </p:spTree>
    <p:extLst>
      <p:ext uri="{BB962C8B-B14F-4D97-AF65-F5344CB8AC3E}">
        <p14:creationId xmlns:p14="http://schemas.microsoft.com/office/powerpoint/2010/main" val="175887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CCDD7-5214-78C0-A89F-147EAC57E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E1945-1EB3-8564-60B9-5A97494421F8}"/>
              </a:ext>
            </a:extLst>
          </p:cNvPr>
          <p:cNvSpPr>
            <a:spLocks noGrp="1"/>
          </p:cNvSpPr>
          <p:nvPr>
            <p:ph type="title"/>
          </p:nvPr>
        </p:nvSpPr>
        <p:spPr/>
        <p:txBody>
          <a:bodyPr>
            <a:normAutofit/>
          </a:bodyPr>
          <a:lstStyle/>
          <a:p>
            <a:r>
              <a:rPr lang="en-US" sz="2400" dirty="0"/>
              <a:t>Iowa Creek at Brookside restoration</a:t>
            </a:r>
          </a:p>
        </p:txBody>
      </p:sp>
      <p:pic>
        <p:nvPicPr>
          <p:cNvPr id="5" name="Picture 4">
            <a:extLst>
              <a:ext uri="{FF2B5EF4-FFF2-40B4-BE49-F238E27FC236}">
                <a16:creationId xmlns:a16="http://schemas.microsoft.com/office/drawing/2014/main" id="{F3495A12-68B2-DA86-FADD-6F0B6A5B3E04}"/>
              </a:ext>
            </a:extLst>
          </p:cNvPr>
          <p:cNvPicPr>
            <a:picLocks noChangeAspect="1"/>
          </p:cNvPicPr>
          <p:nvPr/>
        </p:nvPicPr>
        <p:blipFill>
          <a:blip r:embed="rId2"/>
          <a:stretch>
            <a:fillRect/>
          </a:stretch>
        </p:blipFill>
        <p:spPr>
          <a:xfrm>
            <a:off x="1219200" y="1200150"/>
            <a:ext cx="5726672" cy="3778362"/>
          </a:xfrm>
          <a:prstGeom prst="rect">
            <a:avLst/>
          </a:prstGeom>
        </p:spPr>
      </p:pic>
    </p:spTree>
    <p:extLst>
      <p:ext uri="{BB962C8B-B14F-4D97-AF65-F5344CB8AC3E}">
        <p14:creationId xmlns:p14="http://schemas.microsoft.com/office/powerpoint/2010/main" val="1560153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C08D-E7E3-EDA5-B97B-EB9794383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2914F-4D14-01D8-E75C-4F2F7AEFF0E8}"/>
              </a:ext>
            </a:extLst>
          </p:cNvPr>
          <p:cNvSpPr>
            <a:spLocks noGrp="1"/>
          </p:cNvSpPr>
          <p:nvPr>
            <p:ph type="title"/>
          </p:nvPr>
        </p:nvSpPr>
        <p:spPr/>
        <p:txBody>
          <a:bodyPr>
            <a:normAutofit/>
          </a:bodyPr>
          <a:lstStyle/>
          <a:p>
            <a:r>
              <a:rPr lang="en-US" sz="2400" dirty="0"/>
              <a:t>Low Point Drainage Improvement</a:t>
            </a:r>
          </a:p>
        </p:txBody>
      </p:sp>
      <p:pic>
        <p:nvPicPr>
          <p:cNvPr id="4" name="Picture 3">
            <a:extLst>
              <a:ext uri="{FF2B5EF4-FFF2-40B4-BE49-F238E27FC236}">
                <a16:creationId xmlns:a16="http://schemas.microsoft.com/office/drawing/2014/main" id="{ACB17890-E43C-3A8C-B0FE-CD9FC87DD705}"/>
              </a:ext>
            </a:extLst>
          </p:cNvPr>
          <p:cNvPicPr>
            <a:picLocks noChangeAspect="1"/>
          </p:cNvPicPr>
          <p:nvPr/>
        </p:nvPicPr>
        <p:blipFill>
          <a:blip r:embed="rId2"/>
          <a:stretch>
            <a:fillRect/>
          </a:stretch>
        </p:blipFill>
        <p:spPr>
          <a:xfrm>
            <a:off x="2590800" y="1135450"/>
            <a:ext cx="3155710" cy="3790950"/>
          </a:xfrm>
          <a:prstGeom prst="rect">
            <a:avLst/>
          </a:prstGeom>
          <a:ln w="12700">
            <a:solidFill>
              <a:schemeClr val="tx1"/>
            </a:solidFill>
          </a:ln>
        </p:spPr>
      </p:pic>
    </p:spTree>
    <p:extLst>
      <p:ext uri="{BB962C8B-B14F-4D97-AF65-F5344CB8AC3E}">
        <p14:creationId xmlns:p14="http://schemas.microsoft.com/office/powerpoint/2010/main" val="22292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32650-D22A-1EC3-A242-EEE4F2476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62F4E-6773-03DE-B7BE-D56927C3816B}"/>
              </a:ext>
            </a:extLst>
          </p:cNvPr>
          <p:cNvSpPr>
            <a:spLocks noGrp="1"/>
          </p:cNvSpPr>
          <p:nvPr>
            <p:ph type="title"/>
          </p:nvPr>
        </p:nvSpPr>
        <p:spPr/>
        <p:txBody>
          <a:bodyPr>
            <a:normAutofit/>
          </a:bodyPr>
          <a:lstStyle/>
          <a:p>
            <a:r>
              <a:rPr lang="en-US" sz="2400" dirty="0"/>
              <a:t>E 7</a:t>
            </a:r>
            <a:r>
              <a:rPr lang="en-US" sz="2400" baseline="30000" dirty="0"/>
              <a:t>th</a:t>
            </a:r>
            <a:r>
              <a:rPr lang="en-US" sz="2400" dirty="0"/>
              <a:t>, N Riverside, phoenix circle Asphalt</a:t>
            </a:r>
          </a:p>
        </p:txBody>
      </p:sp>
      <p:pic>
        <p:nvPicPr>
          <p:cNvPr id="4" name="Picture 3">
            <a:extLst>
              <a:ext uri="{FF2B5EF4-FFF2-40B4-BE49-F238E27FC236}">
                <a16:creationId xmlns:a16="http://schemas.microsoft.com/office/drawing/2014/main" id="{86965967-9F54-87A6-512D-F3F15560344C}"/>
              </a:ext>
            </a:extLst>
          </p:cNvPr>
          <p:cNvPicPr>
            <a:picLocks noChangeAspect="1"/>
          </p:cNvPicPr>
          <p:nvPr/>
        </p:nvPicPr>
        <p:blipFill>
          <a:blip r:embed="rId2"/>
          <a:stretch>
            <a:fillRect/>
          </a:stretch>
        </p:blipFill>
        <p:spPr>
          <a:xfrm>
            <a:off x="2167172" y="1200150"/>
            <a:ext cx="4809656" cy="3713785"/>
          </a:xfrm>
          <a:prstGeom prst="rect">
            <a:avLst/>
          </a:prstGeom>
          <a:ln w="25400">
            <a:solidFill>
              <a:schemeClr val="tx1"/>
            </a:solidFill>
          </a:ln>
        </p:spPr>
      </p:pic>
    </p:spTree>
    <p:extLst>
      <p:ext uri="{BB962C8B-B14F-4D97-AF65-F5344CB8AC3E}">
        <p14:creationId xmlns:p14="http://schemas.microsoft.com/office/powerpoint/2010/main" val="3334096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BA49-DBFF-7DCA-9FD7-78178C555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5A905-1104-6E9F-E798-26C6C57DE71C}"/>
              </a:ext>
            </a:extLst>
          </p:cNvPr>
          <p:cNvSpPr>
            <a:spLocks noGrp="1"/>
          </p:cNvSpPr>
          <p:nvPr>
            <p:ph type="title"/>
          </p:nvPr>
        </p:nvSpPr>
        <p:spPr/>
        <p:txBody>
          <a:bodyPr>
            <a:normAutofit/>
          </a:bodyPr>
          <a:lstStyle/>
          <a:p>
            <a:r>
              <a:rPr lang="en-US" sz="2400" dirty="0"/>
              <a:t>Hyland </a:t>
            </a:r>
            <a:r>
              <a:rPr lang="en-US" sz="2400" dirty="0" err="1"/>
              <a:t>ave</a:t>
            </a:r>
            <a:r>
              <a:rPr lang="en-US" sz="2400" dirty="0"/>
              <a:t> pavement improvements</a:t>
            </a:r>
          </a:p>
        </p:txBody>
      </p:sp>
      <p:pic>
        <p:nvPicPr>
          <p:cNvPr id="5" name="Picture 4">
            <a:extLst>
              <a:ext uri="{FF2B5EF4-FFF2-40B4-BE49-F238E27FC236}">
                <a16:creationId xmlns:a16="http://schemas.microsoft.com/office/drawing/2014/main" id="{49FFDF8B-545D-C1E0-6FA4-5D44C8769CD0}"/>
              </a:ext>
            </a:extLst>
          </p:cNvPr>
          <p:cNvPicPr>
            <a:picLocks noChangeAspect="1"/>
          </p:cNvPicPr>
          <p:nvPr/>
        </p:nvPicPr>
        <p:blipFill>
          <a:blip r:embed="rId2"/>
          <a:stretch>
            <a:fillRect/>
          </a:stretch>
        </p:blipFill>
        <p:spPr>
          <a:xfrm>
            <a:off x="1987825" y="1200150"/>
            <a:ext cx="4968286" cy="3714749"/>
          </a:xfrm>
          <a:prstGeom prst="rect">
            <a:avLst/>
          </a:prstGeom>
          <a:ln w="25400">
            <a:solidFill>
              <a:schemeClr val="tx1"/>
            </a:solidFill>
          </a:ln>
        </p:spPr>
      </p:pic>
    </p:spTree>
    <p:extLst>
      <p:ext uri="{BB962C8B-B14F-4D97-AF65-F5344CB8AC3E}">
        <p14:creationId xmlns:p14="http://schemas.microsoft.com/office/powerpoint/2010/main" val="418516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2C2C-B877-2067-76BF-086292EA4286}"/>
            </a:ext>
          </a:extLst>
        </p:cNvPr>
        <p:cNvGrpSpPr/>
        <p:nvPr/>
      </p:nvGrpSpPr>
      <p:grpSpPr>
        <a:xfrm>
          <a:off x="0" y="0"/>
          <a:ext cx="0" cy="0"/>
          <a:chOff x="0" y="0"/>
          <a:chExt cx="0" cy="0"/>
        </a:xfrm>
      </p:grpSpPr>
      <p:pic>
        <p:nvPicPr>
          <p:cNvPr id="8" name="Content Placeholder 4" descr="A screenshot of a video game&#10;&#10;Description automatically generated">
            <a:extLst>
              <a:ext uri="{FF2B5EF4-FFF2-40B4-BE49-F238E27FC236}">
                <a16:creationId xmlns:a16="http://schemas.microsoft.com/office/drawing/2014/main" id="{CA4E8A57-FFEC-44BD-C589-EE01DC47D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427" y="590551"/>
            <a:ext cx="7080765" cy="3699700"/>
          </a:xfrm>
          <a:prstGeom prst="rect">
            <a:avLst/>
          </a:prstGeom>
        </p:spPr>
      </p:pic>
    </p:spTree>
    <p:extLst>
      <p:ext uri="{BB962C8B-B14F-4D97-AF65-F5344CB8AC3E}">
        <p14:creationId xmlns:p14="http://schemas.microsoft.com/office/powerpoint/2010/main" val="1613214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E462-748A-ADB2-C64C-03D59544C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D562A-305C-88FF-F0AA-A1271B1C1019}"/>
              </a:ext>
            </a:extLst>
          </p:cNvPr>
          <p:cNvSpPr>
            <a:spLocks noGrp="1"/>
          </p:cNvSpPr>
          <p:nvPr>
            <p:ph type="title"/>
          </p:nvPr>
        </p:nvSpPr>
        <p:spPr/>
        <p:txBody>
          <a:bodyPr>
            <a:normAutofit/>
          </a:bodyPr>
          <a:lstStyle/>
          <a:p>
            <a:r>
              <a:rPr lang="en-US" sz="2000" dirty="0"/>
              <a:t>Prairie View East/west ST Pavement Improvements</a:t>
            </a:r>
          </a:p>
        </p:txBody>
      </p:sp>
      <p:pic>
        <p:nvPicPr>
          <p:cNvPr id="5" name="Picture 4">
            <a:extLst>
              <a:ext uri="{FF2B5EF4-FFF2-40B4-BE49-F238E27FC236}">
                <a16:creationId xmlns:a16="http://schemas.microsoft.com/office/drawing/2014/main" id="{BD37C8F8-CF50-75A8-4F67-5CCAE07BEA39}"/>
              </a:ext>
            </a:extLst>
          </p:cNvPr>
          <p:cNvPicPr>
            <a:picLocks noChangeAspect="1"/>
          </p:cNvPicPr>
          <p:nvPr/>
        </p:nvPicPr>
        <p:blipFill>
          <a:blip r:embed="rId2"/>
          <a:stretch>
            <a:fillRect/>
          </a:stretch>
        </p:blipFill>
        <p:spPr>
          <a:xfrm>
            <a:off x="2217216" y="1200150"/>
            <a:ext cx="4509504" cy="3787864"/>
          </a:xfrm>
          <a:prstGeom prst="rect">
            <a:avLst/>
          </a:prstGeom>
          <a:ln w="25400">
            <a:solidFill>
              <a:schemeClr val="tx1"/>
            </a:solidFill>
          </a:ln>
        </p:spPr>
      </p:pic>
    </p:spTree>
    <p:extLst>
      <p:ext uri="{BB962C8B-B14F-4D97-AF65-F5344CB8AC3E}">
        <p14:creationId xmlns:p14="http://schemas.microsoft.com/office/powerpoint/2010/main" val="3820209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EE18E-98AB-01FC-6CBB-65A09D9AB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D87FD-E8F6-EBB1-43AF-7AABD8250245}"/>
              </a:ext>
            </a:extLst>
          </p:cNvPr>
          <p:cNvSpPr>
            <a:spLocks noGrp="1"/>
          </p:cNvSpPr>
          <p:nvPr>
            <p:ph type="title"/>
          </p:nvPr>
        </p:nvSpPr>
        <p:spPr/>
        <p:txBody>
          <a:bodyPr>
            <a:normAutofit/>
          </a:bodyPr>
          <a:lstStyle/>
          <a:p>
            <a:r>
              <a:rPr lang="en-US" sz="2400" dirty="0"/>
              <a:t>6</a:t>
            </a:r>
            <a:r>
              <a:rPr lang="en-US" sz="2400" baseline="30000" dirty="0"/>
              <a:t>th</a:t>
            </a:r>
            <a:r>
              <a:rPr lang="en-US" sz="2400" dirty="0"/>
              <a:t> St Pavement Improvements</a:t>
            </a:r>
          </a:p>
        </p:txBody>
      </p:sp>
      <p:pic>
        <p:nvPicPr>
          <p:cNvPr id="4" name="Picture 3">
            <a:extLst>
              <a:ext uri="{FF2B5EF4-FFF2-40B4-BE49-F238E27FC236}">
                <a16:creationId xmlns:a16="http://schemas.microsoft.com/office/drawing/2014/main" id="{4BF59B3F-E593-B4A1-411E-B2F6AC531C74}"/>
              </a:ext>
            </a:extLst>
          </p:cNvPr>
          <p:cNvPicPr>
            <a:picLocks noChangeAspect="1"/>
          </p:cNvPicPr>
          <p:nvPr/>
        </p:nvPicPr>
        <p:blipFill>
          <a:blip r:embed="rId2"/>
          <a:stretch>
            <a:fillRect/>
          </a:stretch>
        </p:blipFill>
        <p:spPr>
          <a:xfrm>
            <a:off x="1905000" y="1276350"/>
            <a:ext cx="4855076" cy="3748351"/>
          </a:xfrm>
          <a:prstGeom prst="rect">
            <a:avLst/>
          </a:prstGeom>
          <a:ln w="25400">
            <a:solidFill>
              <a:schemeClr val="tx1"/>
            </a:solidFill>
          </a:ln>
        </p:spPr>
      </p:pic>
    </p:spTree>
    <p:extLst>
      <p:ext uri="{BB962C8B-B14F-4D97-AF65-F5344CB8AC3E}">
        <p14:creationId xmlns:p14="http://schemas.microsoft.com/office/powerpoint/2010/main" val="885858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790FE-9FDA-D8CB-F049-274048BD4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B99C4-A794-58AC-E71F-DA13821CF295}"/>
              </a:ext>
            </a:extLst>
          </p:cNvPr>
          <p:cNvSpPr>
            <a:spLocks noGrp="1"/>
          </p:cNvSpPr>
          <p:nvPr>
            <p:ph type="title"/>
          </p:nvPr>
        </p:nvSpPr>
        <p:spPr/>
        <p:txBody>
          <a:bodyPr>
            <a:normAutofit/>
          </a:bodyPr>
          <a:lstStyle/>
          <a:p>
            <a:r>
              <a:rPr lang="en-US" sz="2400" dirty="0"/>
              <a:t>N Russell Ave Water Main Improvements</a:t>
            </a:r>
          </a:p>
        </p:txBody>
      </p:sp>
      <p:pic>
        <p:nvPicPr>
          <p:cNvPr id="5" name="Picture 4">
            <a:extLst>
              <a:ext uri="{FF2B5EF4-FFF2-40B4-BE49-F238E27FC236}">
                <a16:creationId xmlns:a16="http://schemas.microsoft.com/office/drawing/2014/main" id="{F86377CF-9424-B018-430F-F37E97C013FF}"/>
              </a:ext>
            </a:extLst>
          </p:cNvPr>
          <p:cNvPicPr>
            <a:picLocks noChangeAspect="1"/>
          </p:cNvPicPr>
          <p:nvPr/>
        </p:nvPicPr>
        <p:blipFill>
          <a:blip r:embed="rId2"/>
          <a:stretch>
            <a:fillRect/>
          </a:stretch>
        </p:blipFill>
        <p:spPr>
          <a:xfrm>
            <a:off x="2131778" y="1200150"/>
            <a:ext cx="4880443" cy="3735403"/>
          </a:xfrm>
          <a:prstGeom prst="rect">
            <a:avLst/>
          </a:prstGeom>
          <a:ln w="25400">
            <a:solidFill>
              <a:schemeClr val="tx1"/>
            </a:solidFill>
          </a:ln>
        </p:spPr>
      </p:pic>
    </p:spTree>
    <p:extLst>
      <p:ext uri="{BB962C8B-B14F-4D97-AF65-F5344CB8AC3E}">
        <p14:creationId xmlns:p14="http://schemas.microsoft.com/office/powerpoint/2010/main" val="272330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09E8-50D8-D11C-708F-0CAED6D40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EFB29-AC9D-B582-33B6-3D340AAFBE93}"/>
              </a:ext>
            </a:extLst>
          </p:cNvPr>
          <p:cNvSpPr>
            <a:spLocks noGrp="1"/>
          </p:cNvSpPr>
          <p:nvPr>
            <p:ph type="title"/>
          </p:nvPr>
        </p:nvSpPr>
        <p:spPr/>
        <p:txBody>
          <a:bodyPr>
            <a:normAutofit/>
          </a:bodyPr>
          <a:lstStyle/>
          <a:p>
            <a:r>
              <a:rPr lang="en-US" sz="2400" dirty="0"/>
              <a:t>S 16</a:t>
            </a:r>
            <a:r>
              <a:rPr lang="en-US" sz="2400" baseline="30000" dirty="0"/>
              <a:t>th</a:t>
            </a:r>
            <a:r>
              <a:rPr lang="en-US" sz="2400" dirty="0"/>
              <a:t> St widening</a:t>
            </a:r>
          </a:p>
        </p:txBody>
      </p:sp>
      <p:pic>
        <p:nvPicPr>
          <p:cNvPr id="4" name="Picture 3">
            <a:extLst>
              <a:ext uri="{FF2B5EF4-FFF2-40B4-BE49-F238E27FC236}">
                <a16:creationId xmlns:a16="http://schemas.microsoft.com/office/drawing/2014/main" id="{46B7F1B5-1C92-684F-AD3B-EB88735B399B}"/>
              </a:ext>
            </a:extLst>
          </p:cNvPr>
          <p:cNvPicPr>
            <a:picLocks noChangeAspect="1"/>
          </p:cNvPicPr>
          <p:nvPr/>
        </p:nvPicPr>
        <p:blipFill>
          <a:blip r:embed="rId2"/>
          <a:stretch>
            <a:fillRect/>
          </a:stretch>
        </p:blipFill>
        <p:spPr>
          <a:xfrm>
            <a:off x="2011315" y="1123950"/>
            <a:ext cx="4921305" cy="3810891"/>
          </a:xfrm>
          <a:prstGeom prst="rect">
            <a:avLst/>
          </a:prstGeom>
          <a:ln w="25400">
            <a:solidFill>
              <a:schemeClr val="tx1"/>
            </a:solidFill>
          </a:ln>
        </p:spPr>
      </p:pic>
    </p:spTree>
    <p:extLst>
      <p:ext uri="{BB962C8B-B14F-4D97-AF65-F5344CB8AC3E}">
        <p14:creationId xmlns:p14="http://schemas.microsoft.com/office/powerpoint/2010/main" val="191801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7BF4-ECF4-111D-0C74-6EDC72EBC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173BB-8951-B4E1-CD06-E1A818CC93FA}"/>
              </a:ext>
            </a:extLst>
          </p:cNvPr>
          <p:cNvSpPr>
            <a:spLocks noGrp="1"/>
          </p:cNvSpPr>
          <p:nvPr>
            <p:ph type="title"/>
          </p:nvPr>
        </p:nvSpPr>
        <p:spPr/>
        <p:txBody>
          <a:bodyPr>
            <a:normAutofit/>
          </a:bodyPr>
          <a:lstStyle/>
          <a:p>
            <a:r>
              <a:rPr lang="en-US" sz="2400" dirty="0"/>
              <a:t>Welch Ave Public improvements</a:t>
            </a:r>
          </a:p>
        </p:txBody>
      </p:sp>
      <p:pic>
        <p:nvPicPr>
          <p:cNvPr id="5" name="Picture 4">
            <a:extLst>
              <a:ext uri="{FF2B5EF4-FFF2-40B4-BE49-F238E27FC236}">
                <a16:creationId xmlns:a16="http://schemas.microsoft.com/office/drawing/2014/main" id="{922EA406-5DEE-91BC-7A55-B0A1F6161E5B}"/>
              </a:ext>
            </a:extLst>
          </p:cNvPr>
          <p:cNvPicPr>
            <a:picLocks noChangeAspect="1"/>
          </p:cNvPicPr>
          <p:nvPr/>
        </p:nvPicPr>
        <p:blipFill>
          <a:blip r:embed="rId2"/>
          <a:stretch>
            <a:fillRect/>
          </a:stretch>
        </p:blipFill>
        <p:spPr>
          <a:xfrm>
            <a:off x="2281482" y="1239983"/>
            <a:ext cx="4581036" cy="3562350"/>
          </a:xfrm>
          <a:prstGeom prst="rect">
            <a:avLst/>
          </a:prstGeom>
          <a:ln w="25400">
            <a:solidFill>
              <a:schemeClr val="tx1"/>
            </a:solidFill>
          </a:ln>
        </p:spPr>
      </p:pic>
    </p:spTree>
    <p:extLst>
      <p:ext uri="{BB962C8B-B14F-4D97-AF65-F5344CB8AC3E}">
        <p14:creationId xmlns:p14="http://schemas.microsoft.com/office/powerpoint/2010/main" val="402341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E9FC-C551-E63F-BE2E-437FD3CB50C4}"/>
            </a:ext>
          </a:extLst>
        </p:cNvPr>
        <p:cNvGrpSpPr/>
        <p:nvPr/>
      </p:nvGrpSpPr>
      <p:grpSpPr>
        <a:xfrm>
          <a:off x="0" y="0"/>
          <a:ext cx="0" cy="0"/>
          <a:chOff x="0" y="0"/>
          <a:chExt cx="0" cy="0"/>
        </a:xfrm>
      </p:grpSpPr>
      <p:pic>
        <p:nvPicPr>
          <p:cNvPr id="2" name="Picture 1" descr="A picture containing ground, outdoor, pile, dirt&#10;&#10;Description automatically generated">
            <a:extLst>
              <a:ext uri="{FF2B5EF4-FFF2-40B4-BE49-F238E27FC236}">
                <a16:creationId xmlns:a16="http://schemas.microsoft.com/office/drawing/2014/main" id="{7C04618D-CC22-C3C8-8173-C5D71E74BF90}"/>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8869" r="1" b="8718"/>
          <a:stretch/>
        </p:blipFill>
        <p:spPr>
          <a:xfrm>
            <a:off x="371012" y="619574"/>
            <a:ext cx="3470122" cy="3893145"/>
          </a:xfrm>
          <a:prstGeom prst="rect">
            <a:avLst/>
          </a:prstGeom>
        </p:spPr>
      </p:pic>
      <p:pic>
        <p:nvPicPr>
          <p:cNvPr id="3" name="Content Placeholder 10" descr="A truck parked on the side of a road&#10;&#10;Description automatically generated with low confidence">
            <a:extLst>
              <a:ext uri="{FF2B5EF4-FFF2-40B4-BE49-F238E27FC236}">
                <a16:creationId xmlns:a16="http://schemas.microsoft.com/office/drawing/2014/main" id="{E6DBBA7E-2817-3055-5402-20A4B9ED03D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7585" r="1" b="1"/>
          <a:stretch/>
        </p:blipFill>
        <p:spPr>
          <a:xfrm>
            <a:off x="3841134" y="619574"/>
            <a:ext cx="3470122" cy="3881939"/>
          </a:xfrm>
          <a:prstGeom prst="rect">
            <a:avLst/>
          </a:prstGeom>
        </p:spPr>
      </p:pic>
    </p:spTree>
    <p:extLst>
      <p:ext uri="{BB962C8B-B14F-4D97-AF65-F5344CB8AC3E}">
        <p14:creationId xmlns:p14="http://schemas.microsoft.com/office/powerpoint/2010/main" val="144964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a:t>registration</a:t>
            </a:r>
          </a:p>
        </p:txBody>
      </p:sp>
      <p:sp>
        <p:nvSpPr>
          <p:cNvPr id="3" name="Subtitle 2"/>
          <p:cNvSpPr>
            <a:spLocks noGrp="1"/>
          </p:cNvSpPr>
          <p:nvPr>
            <p:ph idx="1"/>
          </p:nvPr>
        </p:nvSpPr>
        <p:spPr>
          <a:xfrm>
            <a:off x="435895" y="1504951"/>
            <a:ext cx="8272211" cy="3505200"/>
          </a:xfrm>
        </p:spPr>
        <p:txBody>
          <a:bodyPr anchor="t">
            <a:normAutofit/>
          </a:bodyPr>
          <a:lstStyle/>
          <a:p>
            <a:pPr lvl="0"/>
            <a:r>
              <a:rPr lang="en-US" sz="1400" dirty="0" err="1"/>
              <a:t>Roway</a:t>
            </a:r>
            <a:r>
              <a:rPr lang="en-US" sz="1400" dirty="0"/>
              <a:t> Permit System: </a:t>
            </a:r>
            <a:r>
              <a:rPr lang="en-US" sz="1400" dirty="0">
                <a:hlinkClick r:id="rId2"/>
              </a:rPr>
              <a:t>https://ames.ia.roway.net/</a:t>
            </a:r>
            <a:endParaRPr lang="en-US" sz="1400" dirty="0"/>
          </a:p>
          <a:p>
            <a:pPr lvl="0"/>
            <a:r>
              <a:rPr lang="en-US" sz="1400" dirty="0"/>
              <a:t>City of Ames Utility Maps: </a:t>
            </a:r>
            <a:r>
              <a:rPr lang="en-US" sz="1400" dirty="0">
                <a:hlinkClick r:id="rId3"/>
              </a:rPr>
              <a:t>https://www.cityofames.org/government/departments-divisions-i-z/public-works/gis/public-works-utility-information</a:t>
            </a:r>
            <a:endParaRPr lang="en-US" sz="1400" dirty="0"/>
          </a:p>
          <a:p>
            <a:pPr lvl="0"/>
            <a:r>
              <a:rPr lang="en-US" sz="1400" dirty="0"/>
              <a:t>City of Ames Contact: Noel Steckelberg, 515-239-5436, noel.steckelberg@cityofames.org</a:t>
            </a:r>
          </a:p>
          <a:p>
            <a:pPr lvl="0"/>
            <a:r>
              <a:rPr lang="en-US" sz="1400" dirty="0"/>
              <a:t>Register annually	</a:t>
            </a:r>
          </a:p>
          <a:p>
            <a:pPr lvl="0"/>
            <a:r>
              <a:rPr lang="en-US" sz="1400" dirty="0"/>
              <a:t>Update Contact Information</a:t>
            </a:r>
          </a:p>
          <a:p>
            <a:pPr lvl="0"/>
            <a:r>
              <a:rPr lang="en-US" sz="1400" dirty="0"/>
              <a:t>Update Certificate of Liability (Certificate of Insurance)</a:t>
            </a:r>
          </a:p>
          <a:p>
            <a:pPr lvl="1"/>
            <a:r>
              <a:rPr lang="en-US" sz="1250" dirty="0"/>
              <a:t>The City of Ames MUST BE included as additional insured on the general liability policy or the permit CANNOT be approved</a:t>
            </a:r>
          </a:p>
          <a:p>
            <a:pPr lvl="1"/>
            <a:r>
              <a:rPr lang="en-US" sz="1250" dirty="0"/>
              <a:t>The policy must have coverage up to at least $1,000,000</a:t>
            </a:r>
          </a:p>
          <a:p>
            <a:pPr lvl="0"/>
            <a:r>
              <a:rPr lang="en-US" sz="1400" dirty="0"/>
              <a:t>Registration of Iowa “One Call” System</a:t>
            </a:r>
          </a:p>
          <a:p>
            <a:pPr lvl="0"/>
            <a:endParaRPr lang="en-US" sz="1250" dirty="0"/>
          </a:p>
          <a:p>
            <a:pPr marL="0" lvl="0" indent="0">
              <a:buNone/>
            </a:pP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D74EE-7687-4AEB-C626-CC59AAC20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0C652-F62B-8B75-2517-18A0B07A027F}"/>
              </a:ext>
            </a:extLst>
          </p:cNvPr>
          <p:cNvSpPr>
            <a:spLocks noGrp="1"/>
          </p:cNvSpPr>
          <p:nvPr>
            <p:ph type="title"/>
          </p:nvPr>
        </p:nvSpPr>
        <p:spPr/>
        <p:txBody>
          <a:bodyPr>
            <a:normAutofit/>
          </a:bodyPr>
          <a:lstStyle/>
          <a:p>
            <a:pPr algn="l"/>
            <a:r>
              <a:rPr lang="en-US" sz="3200" dirty="0"/>
              <a:t>Right of way ordinance chapter 22A</a:t>
            </a:r>
          </a:p>
        </p:txBody>
      </p:sp>
      <p:sp>
        <p:nvSpPr>
          <p:cNvPr id="3" name="Subtitle 2">
            <a:extLst>
              <a:ext uri="{FF2B5EF4-FFF2-40B4-BE49-F238E27FC236}">
                <a16:creationId xmlns:a16="http://schemas.microsoft.com/office/drawing/2014/main" id="{89C130ED-E3C2-009E-5D6A-FE03DAFD3E88}"/>
              </a:ext>
            </a:extLst>
          </p:cNvPr>
          <p:cNvSpPr>
            <a:spLocks noGrp="1"/>
          </p:cNvSpPr>
          <p:nvPr>
            <p:ph idx="1"/>
          </p:nvPr>
        </p:nvSpPr>
        <p:spPr>
          <a:xfrm>
            <a:off x="435895" y="1504951"/>
            <a:ext cx="8272211" cy="3505200"/>
          </a:xfrm>
        </p:spPr>
        <p:txBody>
          <a:bodyPr anchor="t">
            <a:normAutofit/>
          </a:bodyPr>
          <a:lstStyle/>
          <a:p>
            <a:pPr marL="0" indent="0">
              <a:buNone/>
            </a:pPr>
            <a:r>
              <a:rPr lang="en-US" sz="1400" dirty="0">
                <a:hlinkClick r:id="rId2"/>
              </a:rPr>
              <a:t>https://www.cityofames.org/government/departments-divisions-i-z/public-works/right-of-way-management</a:t>
            </a:r>
            <a:endParaRPr lang="en-US" sz="1400" dirty="0"/>
          </a:p>
          <a:p>
            <a:pPr marL="0" indent="0">
              <a:buNone/>
            </a:pPr>
            <a:endParaRPr lang="en-US" sz="1400" dirty="0"/>
          </a:p>
          <a:p>
            <a:pPr marL="0" indent="0">
              <a:buNone/>
            </a:pPr>
            <a:r>
              <a:rPr lang="en-US" sz="1800" dirty="0"/>
              <a:t>Standard regulations that apply to all work within ROW</a:t>
            </a:r>
          </a:p>
          <a:p>
            <a:pPr lvl="1"/>
            <a:r>
              <a:rPr lang="en-US" sz="1400" dirty="0"/>
              <a:t>Ames 2025 Supplemental Specifications Coming Soon</a:t>
            </a:r>
          </a:p>
          <a:p>
            <a:pPr lvl="1"/>
            <a:r>
              <a:rPr lang="en-US" sz="1400" dirty="0"/>
              <a:t>Most current edition of SUDAS (2025)</a:t>
            </a:r>
          </a:p>
          <a:p>
            <a:pPr lvl="1"/>
            <a:r>
              <a:rPr lang="en-US" sz="1400" dirty="0"/>
              <a:t>MUTCD (standard traffic control option)</a:t>
            </a:r>
          </a:p>
          <a:p>
            <a:pPr lvl="1"/>
            <a:r>
              <a:rPr lang="en-US" sz="1400" dirty="0"/>
              <a:t>IDOT permit required when working in the IDOT ROW</a:t>
            </a:r>
          </a:p>
          <a:p>
            <a:pPr lvl="0"/>
            <a:endParaRPr lang="en-US" sz="1250" dirty="0"/>
          </a:p>
          <a:p>
            <a:pPr marL="0" lvl="0" indent="0">
              <a:buNone/>
            </a:pPr>
            <a:endParaRPr lang="en-US" sz="1400" dirty="0"/>
          </a:p>
        </p:txBody>
      </p:sp>
    </p:spTree>
    <p:extLst>
      <p:ext uri="{BB962C8B-B14F-4D97-AF65-F5344CB8AC3E}">
        <p14:creationId xmlns:p14="http://schemas.microsoft.com/office/powerpoint/2010/main" val="263471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6ADD-744B-679C-6C9E-A58B07D17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68613-2274-2C70-A90C-2F866F92CB47}"/>
              </a:ext>
            </a:extLst>
          </p:cNvPr>
          <p:cNvSpPr>
            <a:spLocks noGrp="1"/>
          </p:cNvSpPr>
          <p:nvPr>
            <p:ph type="title"/>
          </p:nvPr>
        </p:nvSpPr>
        <p:spPr/>
        <p:txBody>
          <a:bodyPr>
            <a:normAutofit/>
          </a:bodyPr>
          <a:lstStyle/>
          <a:p>
            <a:pPr algn="l"/>
            <a:r>
              <a:rPr lang="en-US" sz="4000" dirty="0" err="1"/>
              <a:t>Roway</a:t>
            </a:r>
            <a:r>
              <a:rPr lang="en-US" sz="4000" dirty="0"/>
              <a:t> Application</a:t>
            </a:r>
          </a:p>
        </p:txBody>
      </p:sp>
      <p:sp>
        <p:nvSpPr>
          <p:cNvPr id="3" name="Subtitle 2">
            <a:extLst>
              <a:ext uri="{FF2B5EF4-FFF2-40B4-BE49-F238E27FC236}">
                <a16:creationId xmlns:a16="http://schemas.microsoft.com/office/drawing/2014/main" id="{31EE3B21-FAF2-FDC6-2616-230017AD0AE0}"/>
              </a:ext>
            </a:extLst>
          </p:cNvPr>
          <p:cNvSpPr>
            <a:spLocks noGrp="1"/>
          </p:cNvSpPr>
          <p:nvPr>
            <p:ph idx="1"/>
          </p:nvPr>
        </p:nvSpPr>
        <p:spPr>
          <a:xfrm>
            <a:off x="435895" y="1504951"/>
            <a:ext cx="8272211" cy="3505200"/>
          </a:xfrm>
        </p:spPr>
        <p:txBody>
          <a:bodyPr anchor="t">
            <a:normAutofit/>
          </a:bodyPr>
          <a:lstStyle/>
          <a:p>
            <a:r>
              <a:rPr lang="en-US" sz="1800" dirty="0"/>
              <a:t>Apply-Obtain Permits</a:t>
            </a:r>
          </a:p>
          <a:p>
            <a:pPr lvl="2"/>
            <a:r>
              <a:rPr lang="en-US" sz="1400" dirty="0"/>
              <a:t>Register as a ROW User</a:t>
            </a:r>
          </a:p>
          <a:p>
            <a:pPr lvl="2"/>
            <a:r>
              <a:rPr lang="en-US" sz="1400" dirty="0"/>
              <a:t>Apply for Permit</a:t>
            </a:r>
          </a:p>
          <a:p>
            <a:pPr lvl="2"/>
            <a:r>
              <a:rPr lang="en-US" sz="1400" dirty="0"/>
              <a:t>Upload drawings and/or other required documents</a:t>
            </a:r>
          </a:p>
          <a:p>
            <a:pPr lvl="2"/>
            <a:r>
              <a:rPr lang="en-US" sz="1400" dirty="0"/>
              <a:t>Begin –Ending Dates</a:t>
            </a:r>
          </a:p>
          <a:p>
            <a:pPr lvl="2"/>
            <a:r>
              <a:rPr lang="en-US" sz="1400" dirty="0"/>
              <a:t>All Actions will require a City of Ames approval. Automated notifications will be sent</a:t>
            </a:r>
          </a:p>
          <a:p>
            <a:pPr lvl="2"/>
            <a:r>
              <a:rPr lang="en-US" sz="1400" dirty="0"/>
              <a:t>Pre-ROW meetings may be required, especially for large projects</a:t>
            </a:r>
          </a:p>
          <a:p>
            <a:pPr lvl="2"/>
            <a:r>
              <a:rPr lang="en-US" sz="1400" dirty="0"/>
              <a:t>Notify the City when the work is complete</a:t>
            </a:r>
          </a:p>
        </p:txBody>
      </p:sp>
    </p:spTree>
    <p:extLst>
      <p:ext uri="{BB962C8B-B14F-4D97-AF65-F5344CB8AC3E}">
        <p14:creationId xmlns:p14="http://schemas.microsoft.com/office/powerpoint/2010/main" val="2293802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40FE-82F3-DB8C-CEA3-5B82E54ED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2C206-095A-661A-3200-76D2E5A45AD3}"/>
              </a:ext>
            </a:extLst>
          </p:cNvPr>
          <p:cNvSpPr>
            <a:spLocks noGrp="1"/>
          </p:cNvSpPr>
          <p:nvPr>
            <p:ph type="title"/>
          </p:nvPr>
        </p:nvSpPr>
        <p:spPr/>
        <p:txBody>
          <a:bodyPr>
            <a:noAutofit/>
          </a:bodyPr>
          <a:lstStyle/>
          <a:p>
            <a:pPr algn="l"/>
            <a:r>
              <a:rPr lang="en-US" sz="2600" dirty="0"/>
              <a:t>ROW Recommended practices during work</a:t>
            </a:r>
          </a:p>
        </p:txBody>
      </p:sp>
      <p:sp>
        <p:nvSpPr>
          <p:cNvPr id="3" name="Subtitle 2">
            <a:extLst>
              <a:ext uri="{FF2B5EF4-FFF2-40B4-BE49-F238E27FC236}">
                <a16:creationId xmlns:a16="http://schemas.microsoft.com/office/drawing/2014/main" id="{3990BC12-5DC5-25D8-FE88-DD73D9C70E3E}"/>
              </a:ext>
            </a:extLst>
          </p:cNvPr>
          <p:cNvSpPr>
            <a:spLocks noGrp="1"/>
          </p:cNvSpPr>
          <p:nvPr>
            <p:ph idx="1"/>
          </p:nvPr>
        </p:nvSpPr>
        <p:spPr>
          <a:xfrm>
            <a:off x="435895" y="1504951"/>
            <a:ext cx="8272211" cy="3505200"/>
          </a:xfrm>
        </p:spPr>
        <p:txBody>
          <a:bodyPr anchor="t">
            <a:noAutofit/>
          </a:bodyPr>
          <a:lstStyle/>
          <a:p>
            <a:r>
              <a:rPr lang="en-US" sz="1400" b="1" dirty="0"/>
              <a:t>Safety: </a:t>
            </a:r>
            <a:r>
              <a:rPr lang="en-US" sz="1400" dirty="0"/>
              <a:t>Protect all excavations and obstructions as per the Manual of Uniform Traffic Control Devices (MUTCD)</a:t>
            </a:r>
          </a:p>
          <a:p>
            <a:r>
              <a:rPr lang="en-US" sz="1400" b="1" dirty="0"/>
              <a:t>Pavement Core holes: </a:t>
            </a:r>
            <a:r>
              <a:rPr lang="en-US" sz="1400" dirty="0"/>
              <a:t>Please notify and include as part of the permit application of any necessary pavement core holes.  Temporarily fill pavement core holes with granular material immediately after use and maintain at grade if settlement occurs.</a:t>
            </a:r>
          </a:p>
          <a:p>
            <a:r>
              <a:rPr lang="en-US" sz="1400" b="1" dirty="0"/>
              <a:t>Utility Potholes (not pavement): </a:t>
            </a:r>
            <a:r>
              <a:rPr lang="en-US" sz="1400" dirty="0"/>
              <a:t>Fill to within 8”. Then, place topsoil and seed.</a:t>
            </a:r>
          </a:p>
          <a:p>
            <a:r>
              <a:rPr lang="en-US" sz="1400" b="1" dirty="0"/>
              <a:t>Traffic/Pedestrian Control: </a:t>
            </a:r>
            <a:r>
              <a:rPr lang="en-US" sz="1400" dirty="0"/>
              <a:t>Refer to standard traffic control options included in the ROW Management Webpage. If the options are applied and approved, the options shall be implemented.</a:t>
            </a:r>
          </a:p>
          <a:p>
            <a:r>
              <a:rPr lang="en-US" sz="1400" b="1" dirty="0"/>
              <a:t>Have your ROW Permit available at work site.</a:t>
            </a:r>
          </a:p>
        </p:txBody>
      </p:sp>
    </p:spTree>
    <p:extLst>
      <p:ext uri="{BB962C8B-B14F-4D97-AF65-F5344CB8AC3E}">
        <p14:creationId xmlns:p14="http://schemas.microsoft.com/office/powerpoint/2010/main" val="161749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98CA5-2AA4-D336-998C-F89197351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17F2E-E285-3E33-39C9-0F620FF92D06}"/>
              </a:ext>
            </a:extLst>
          </p:cNvPr>
          <p:cNvSpPr>
            <a:spLocks noGrp="1"/>
          </p:cNvSpPr>
          <p:nvPr>
            <p:ph type="title"/>
          </p:nvPr>
        </p:nvSpPr>
        <p:spPr/>
        <p:txBody>
          <a:bodyPr>
            <a:normAutofit/>
          </a:bodyPr>
          <a:lstStyle/>
          <a:p>
            <a:pPr algn="l"/>
            <a:r>
              <a:rPr lang="en-US" sz="3200" dirty="0"/>
              <a:t>Row permit closing and follow-up</a:t>
            </a:r>
          </a:p>
        </p:txBody>
      </p:sp>
      <p:sp>
        <p:nvSpPr>
          <p:cNvPr id="3" name="Subtitle 2">
            <a:extLst>
              <a:ext uri="{FF2B5EF4-FFF2-40B4-BE49-F238E27FC236}">
                <a16:creationId xmlns:a16="http://schemas.microsoft.com/office/drawing/2014/main" id="{5956B63D-CD33-7A95-B284-303155C63F69}"/>
              </a:ext>
            </a:extLst>
          </p:cNvPr>
          <p:cNvSpPr>
            <a:spLocks noGrp="1"/>
          </p:cNvSpPr>
          <p:nvPr>
            <p:ph idx="1"/>
          </p:nvPr>
        </p:nvSpPr>
        <p:spPr>
          <a:xfrm>
            <a:off x="435895" y="1504951"/>
            <a:ext cx="8272211" cy="3505200"/>
          </a:xfrm>
        </p:spPr>
        <p:txBody>
          <a:bodyPr anchor="t">
            <a:noAutofit/>
          </a:bodyPr>
          <a:lstStyle/>
          <a:p>
            <a:pPr lvl="1"/>
            <a:r>
              <a:rPr lang="en-US" sz="1400" dirty="0"/>
              <a:t>Contact Scott Miller to coordinate an onsite inspection to ensure that ROW restoration was completed properly</a:t>
            </a:r>
          </a:p>
          <a:p>
            <a:pPr lvl="1"/>
            <a:r>
              <a:rPr lang="en-US" sz="1400" dirty="0"/>
              <a:t>Finish grade and seed disturbed areas as soon as possible. Seed mix match vegetation.  Must follow-up to ensure vegetation establishment</a:t>
            </a:r>
          </a:p>
          <a:p>
            <a:pPr lvl="1"/>
            <a:r>
              <a:rPr lang="en-US" sz="1400" dirty="0"/>
              <a:t>Upload progress pictures and as-built drawings</a:t>
            </a:r>
          </a:p>
        </p:txBody>
      </p:sp>
    </p:spTree>
    <p:extLst>
      <p:ext uri="{BB962C8B-B14F-4D97-AF65-F5344CB8AC3E}">
        <p14:creationId xmlns:p14="http://schemas.microsoft.com/office/powerpoint/2010/main" val="24144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8CC68-3F7A-BC77-9DAD-B0EE4FD85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F4EF0-A3B6-F85B-9493-BB0665016934}"/>
              </a:ext>
            </a:extLst>
          </p:cNvPr>
          <p:cNvSpPr>
            <a:spLocks noGrp="1"/>
          </p:cNvSpPr>
          <p:nvPr>
            <p:ph type="title"/>
          </p:nvPr>
        </p:nvSpPr>
        <p:spPr/>
        <p:txBody>
          <a:bodyPr>
            <a:normAutofit/>
          </a:bodyPr>
          <a:lstStyle/>
          <a:p>
            <a:pPr algn="l"/>
            <a:r>
              <a:rPr lang="en-US" sz="4000" dirty="0"/>
              <a:t>Common ROW issues</a:t>
            </a:r>
          </a:p>
        </p:txBody>
      </p:sp>
      <p:sp>
        <p:nvSpPr>
          <p:cNvPr id="3" name="Subtitle 2">
            <a:extLst>
              <a:ext uri="{FF2B5EF4-FFF2-40B4-BE49-F238E27FC236}">
                <a16:creationId xmlns:a16="http://schemas.microsoft.com/office/drawing/2014/main" id="{C18A7255-D157-4BA4-A37F-13ED75D37000}"/>
              </a:ext>
            </a:extLst>
          </p:cNvPr>
          <p:cNvSpPr>
            <a:spLocks noGrp="1"/>
          </p:cNvSpPr>
          <p:nvPr>
            <p:ph idx="1"/>
          </p:nvPr>
        </p:nvSpPr>
        <p:spPr>
          <a:xfrm>
            <a:off x="435895" y="1504951"/>
            <a:ext cx="8272211" cy="3505200"/>
          </a:xfrm>
        </p:spPr>
        <p:txBody>
          <a:bodyPr anchor="t">
            <a:noAutofit/>
          </a:bodyPr>
          <a:lstStyle/>
          <a:p>
            <a:pPr lvl="1"/>
            <a:r>
              <a:rPr lang="en-US" sz="1400" dirty="0"/>
              <a:t>Where a cut or disturbance is made by a right-of-way user to a section of a street or a sidewalk paving, rather than replacing only the area cut, the right-of-way user shall replace the full width of the existing sidewalk or street paving and the full length of the section or sections cut, a section being that area marked by expansion joints or scoring, or as directed by the City.</a:t>
            </a:r>
          </a:p>
          <a:p>
            <a:pPr lvl="1"/>
            <a:r>
              <a:rPr lang="en-US" sz="1400" dirty="0"/>
              <a:t>Beware of City Fiber present in ROW’s.   Fibers will be located when requests are entered through the Iowa One Call System.  </a:t>
            </a:r>
            <a:r>
              <a:rPr lang="en-US" sz="1400" b="1" dirty="0"/>
              <a:t>Very important: No splicing</a:t>
            </a:r>
          </a:p>
          <a:p>
            <a:pPr lvl="1"/>
            <a:r>
              <a:rPr lang="en-US" sz="1400" dirty="0"/>
              <a:t>Pavement potholing within a roadway must be repaired with a 4’x4’ section of pavement meeting surrounding pavement and subbase depth</a:t>
            </a:r>
          </a:p>
          <a:p>
            <a:pPr lvl="1"/>
            <a:r>
              <a:rPr lang="en-US" sz="1400" dirty="0"/>
              <a:t>Ensure that nearby residents/businesses are notified of the work that is being conducted </a:t>
            </a:r>
            <a:r>
              <a:rPr lang="en-US" sz="1400" b="1" dirty="0"/>
              <a:t>BEFORE</a:t>
            </a:r>
            <a:r>
              <a:rPr lang="en-US" sz="1400" dirty="0"/>
              <a:t> work is conducted</a:t>
            </a:r>
          </a:p>
          <a:p>
            <a:pPr lvl="1"/>
            <a:endParaRPr lang="en-US" sz="1400" dirty="0"/>
          </a:p>
        </p:txBody>
      </p:sp>
    </p:spTree>
    <p:extLst>
      <p:ext uri="{BB962C8B-B14F-4D97-AF65-F5344CB8AC3E}">
        <p14:creationId xmlns:p14="http://schemas.microsoft.com/office/powerpoint/2010/main" val="1560319384"/>
      </p:ext>
    </p:extLst>
  </p:cSld>
  <p:clrMapOvr>
    <a:masterClrMapping/>
  </p:clrMapOvr>
</p:sld>
</file>

<file path=ppt/theme/theme1.xml><?xml version="1.0" encoding="utf-8"?>
<a:theme xmlns:a="http://schemas.openxmlformats.org/drawingml/2006/main" name="Dividend">
  <a:themeElements>
    <a:clrScheme name="City">
      <a:dk1>
        <a:sysClr val="windowText" lastClr="000000"/>
      </a:dk1>
      <a:lt1>
        <a:sysClr val="window" lastClr="FFFFFF"/>
      </a:lt1>
      <a:dk2>
        <a:srgbClr val="3D3D3D"/>
      </a:dk2>
      <a:lt2>
        <a:srgbClr val="EBEBEB"/>
      </a:lt2>
      <a:accent1>
        <a:srgbClr val="54B948"/>
      </a:accent1>
      <a:accent2>
        <a:srgbClr val="4D4D4F"/>
      </a:accent2>
      <a:accent3>
        <a:srgbClr val="CDCFCE"/>
      </a:accent3>
      <a:accent4>
        <a:srgbClr val="F4C827"/>
      </a:accent4>
      <a:accent5>
        <a:srgbClr val="873783"/>
      </a:accent5>
      <a:accent6>
        <a:srgbClr val="29C3EC"/>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66CC02E9AE7142876D21D96A64D3A2" ma:contentTypeVersion="6" ma:contentTypeDescription="Create a new document." ma:contentTypeScope="" ma:versionID="905afcc19b4392eb8308e35719911efc">
  <xsd:schema xmlns:xsd="http://www.w3.org/2001/XMLSchema" xmlns:xs="http://www.w3.org/2001/XMLSchema" xmlns:p="http://schemas.microsoft.com/office/2006/metadata/properties" xmlns:ns2="7127e1ad-e02c-45a7-8571-cb86cb8a9b89" targetNamespace="http://schemas.microsoft.com/office/2006/metadata/properties" ma:root="true" ma:fieldsID="f9e6de307ee68dd858a94145aa7c8ea4" ns2:_="">
    <xsd:import namespace="7127e1ad-e02c-45a7-8571-cb86cb8a9b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7e1ad-e02c-45a7-8571-cb86cb8a9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259A16-0A27-47A4-B03B-BBDD1AF9A0A8}">
  <ds:schemaRefs>
    <ds:schemaRef ds:uri="http://schemas.microsoft.com/sharepoint/v3/contenttype/forms"/>
  </ds:schemaRefs>
</ds:datastoreItem>
</file>

<file path=customXml/itemProps2.xml><?xml version="1.0" encoding="utf-8"?>
<ds:datastoreItem xmlns:ds="http://schemas.openxmlformats.org/officeDocument/2006/customXml" ds:itemID="{9146279A-354F-4CA2-AC08-C31E9E080C1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3A708E-2A8D-49AD-8F9C-261AD57374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7e1ad-e02c-45a7-8571-cb86cb8a9b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8923</TotalTime>
  <Words>815</Words>
  <Application>Microsoft Office PowerPoint</Application>
  <PresentationFormat>On-screen Show (16:9)</PresentationFormat>
  <Paragraphs>91</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Gill Sans MT</vt:lpstr>
      <vt:lpstr>Wingdings 2</vt:lpstr>
      <vt:lpstr>Dividend</vt:lpstr>
      <vt:lpstr>Right of way users meeting 2025</vt:lpstr>
      <vt:lpstr>PowerPoint Presentation</vt:lpstr>
      <vt:lpstr>PowerPoint Presentation</vt:lpstr>
      <vt:lpstr>registration</vt:lpstr>
      <vt:lpstr>Right of way ordinance chapter 22A</vt:lpstr>
      <vt:lpstr>Roway Application</vt:lpstr>
      <vt:lpstr>ROW Recommended practices during work</vt:lpstr>
      <vt:lpstr>Row permit closing and follow-up</vt:lpstr>
      <vt:lpstr>Common ROW issues</vt:lpstr>
      <vt:lpstr>Examples</vt:lpstr>
      <vt:lpstr>Examples</vt:lpstr>
      <vt:lpstr>ROW changes</vt:lpstr>
      <vt:lpstr>ROW changes</vt:lpstr>
      <vt:lpstr>City of Ames Operations &amp; Utility ROW Managers</vt:lpstr>
      <vt:lpstr>Skunk River Shared Use Path Expansion</vt:lpstr>
      <vt:lpstr>Iowa Creek at Brookside restoration</vt:lpstr>
      <vt:lpstr>Low Point Drainage Improvement</vt:lpstr>
      <vt:lpstr>E 7th, N Riverside, phoenix circle Asphalt</vt:lpstr>
      <vt:lpstr>Hyland ave pavement improvements</vt:lpstr>
      <vt:lpstr>Prairie View East/west ST Pavement Improvements</vt:lpstr>
      <vt:lpstr>6th St Pavement Improvements</vt:lpstr>
      <vt:lpstr>N Russell Ave Water Main Improvements</vt:lpstr>
      <vt:lpstr>S 16th St widening</vt:lpstr>
      <vt:lpstr>Welch Ave Public improvements</vt:lpstr>
    </vt:vector>
  </TitlesOfParts>
  <Company>City of Ames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Brian.Phillips</dc:creator>
  <cp:lastModifiedBy>Steckelberg, Noel</cp:lastModifiedBy>
  <cp:revision>505</cp:revision>
  <cp:lastPrinted>2020-11-17T23:47:52Z</cp:lastPrinted>
  <dcterms:created xsi:type="dcterms:W3CDTF">2012-09-14T15:00:43Z</dcterms:created>
  <dcterms:modified xsi:type="dcterms:W3CDTF">2025-04-21T17:00:17Z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0x0101006066CC02E9AE7142876D21D96A64D3A2</vt:lpwstr>
  </property>
</Properties>
</file>